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75" r:id="rId3"/>
    <p:sldId id="271" r:id="rId4"/>
    <p:sldId id="378" r:id="rId5"/>
    <p:sldId id="396" r:id="rId6"/>
    <p:sldId id="393" r:id="rId7"/>
    <p:sldId id="319" r:id="rId8"/>
    <p:sldId id="257" r:id="rId9"/>
    <p:sldId id="260" r:id="rId10"/>
    <p:sldId id="379" r:id="rId11"/>
    <p:sldId id="412" r:id="rId12"/>
    <p:sldId id="322" r:id="rId13"/>
    <p:sldId id="380" r:id="rId14"/>
    <p:sldId id="399" r:id="rId15"/>
    <p:sldId id="400" r:id="rId16"/>
    <p:sldId id="397" r:id="rId17"/>
    <p:sldId id="387" r:id="rId18"/>
    <p:sldId id="413" r:id="rId19"/>
    <p:sldId id="309" r:id="rId20"/>
    <p:sldId id="318" r:id="rId21"/>
    <p:sldId id="403" r:id="rId22"/>
    <p:sldId id="390" r:id="rId23"/>
    <p:sldId id="404" r:id="rId24"/>
    <p:sldId id="401" r:id="rId25"/>
    <p:sldId id="414" r:id="rId26"/>
    <p:sldId id="402" r:id="rId27"/>
    <p:sldId id="405" r:id="rId28"/>
    <p:sldId id="406" r:id="rId29"/>
    <p:sldId id="407" r:id="rId30"/>
    <p:sldId id="285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iny Apps Build Interactive Web Applications With R" id="{266CBA9B-60A6-4C96-99B8-FA72797A05C1}">
          <p14:sldIdLst>
            <p14:sldId id="329"/>
            <p14:sldId id="375"/>
            <p14:sldId id="271"/>
            <p14:sldId id="378"/>
            <p14:sldId id="396"/>
            <p14:sldId id="393"/>
          </p14:sldIdLst>
        </p14:section>
        <p14:section name="Introduction" id="{8A7F6992-3C0B-4671-B8BB-C2489AFF8416}">
          <p14:sldIdLst>
            <p14:sldId id="319"/>
            <p14:sldId id="257"/>
            <p14:sldId id="260"/>
            <p14:sldId id="379"/>
            <p14:sldId id="412"/>
          </p14:sldIdLst>
        </p14:section>
        <p14:section name="introduction" id="{C5BA1BD2-D1F3-438F-B4E6-B7AB1C75D926}">
          <p14:sldIdLst>
            <p14:sldId id="322"/>
            <p14:sldId id="380"/>
            <p14:sldId id="399"/>
            <p14:sldId id="400"/>
            <p14:sldId id="397"/>
            <p14:sldId id="387"/>
            <p14:sldId id="413"/>
          </p14:sldIdLst>
        </p14:section>
        <p14:section name="Widgets" id="{7AF424B3-7FDB-45A4-B374-849D06DF4479}">
          <p14:sldIdLst>
            <p14:sldId id="309"/>
            <p14:sldId id="318"/>
            <p14:sldId id="403"/>
            <p14:sldId id="390"/>
            <p14:sldId id="404"/>
            <p14:sldId id="401"/>
            <p14:sldId id="414"/>
            <p14:sldId id="402"/>
            <p14:sldId id="405"/>
            <p14:sldId id="406"/>
            <p14:sldId id="407"/>
            <p14:sldId id="285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ef.stk@gmail.com" initials="a" lastIdx="1" clrIdx="0">
    <p:extLst>
      <p:ext uri="{19B8F6BF-5375-455C-9EA6-DF929625EA0E}">
        <p15:presenceInfo xmlns:p15="http://schemas.microsoft.com/office/powerpoint/2012/main" userId="748c70880b9055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phidayatuloh" TargetMode="External"/><Relationship Id="rId2" Type="http://schemas.openxmlformats.org/officeDocument/2006/relationships/hyperlink" Target="mailto:aephidayatuloh.mail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>
            <a:normAutofit/>
          </a:bodyPr>
          <a:lstStyle>
            <a:lvl1pPr algn="l">
              <a:defRPr sz="8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079" y="4919970"/>
            <a:ext cx="3816824" cy="3651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AD4C6EA-28E6-42D4-885C-929CB8C319A3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661C204-50F4-41F2-B9E1-E354ADE6EDEA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377E6-480C-4BA3-8DBC-550F77E40DD8}"/>
              </a:ext>
            </a:extLst>
          </p:cNvPr>
          <p:cNvSpPr txBox="1"/>
          <p:nvPr userDrawn="1"/>
        </p:nvSpPr>
        <p:spPr>
          <a:xfrm>
            <a:off x="845126" y="559239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Prepared by	: </a:t>
            </a:r>
            <a:r>
              <a:rPr lang="en-US" sz="1600" b="1" dirty="0"/>
              <a:t>Aep</a:t>
            </a:r>
            <a:r>
              <a:rPr lang="en-US" sz="1400" dirty="0"/>
              <a:t> Hidayatuloh</a:t>
            </a:r>
          </a:p>
          <a:p>
            <a:r>
              <a:rPr lang="en-US" sz="1400" dirty="0"/>
              <a:t>Email	: </a:t>
            </a:r>
            <a:r>
              <a:rPr lang="en-US" sz="1400" dirty="0">
                <a:hlinkClick r:id="rId2"/>
              </a:rPr>
              <a:t>aephidayatuloh.mail@gmail.com</a:t>
            </a:r>
            <a:endParaRPr lang="en-US" sz="1400" dirty="0"/>
          </a:p>
          <a:p>
            <a:r>
              <a:rPr lang="en-US" sz="1400" dirty="0"/>
              <a:t>GitHub	: </a:t>
            </a:r>
            <a:r>
              <a:rPr lang="en-US" sz="1400" dirty="0">
                <a:hlinkClick r:id="rId3"/>
              </a:rPr>
              <a:t>https://github.com/aephidayatuloh</a:t>
            </a:r>
            <a:endParaRPr lang="en-US" sz="1400" dirty="0"/>
          </a:p>
          <a:p>
            <a:r>
              <a:rPr lang="en-US" sz="1400" dirty="0" err="1"/>
              <a:t>RPubs</a:t>
            </a:r>
            <a:r>
              <a:rPr lang="en-US" sz="1400" dirty="0"/>
              <a:t>	: </a:t>
            </a:r>
            <a:r>
              <a:rPr lang="en-US" sz="1400" dirty="0">
                <a:hlinkClick r:id="rId3"/>
              </a:rPr>
              <a:t>https://rpubs.com/aephidayatuloh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9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79945EA4-DC72-4F64-BC24-998E18F523F1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AADED80B-99D9-473D-AD0B-8363687E25A4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5E98B3-3321-44E4-B93B-3BF23BAE1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36" y="6136"/>
            <a:ext cx="12192000" cy="6845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82D95B-4C76-476F-B71A-C65532A8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ctr"/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3AA737-E9A1-4EF1-B8C0-CCF17EE956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 b="1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05B6AC8E-91D8-44C5-8796-F2953E7967A3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3042EE2A-192B-4343-8A39-73E1BC4E50B8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F0698AF9-2C4D-4139-875F-174B64DB7B46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0D9510C9-B5A5-4EE4-9C0A-FF2694C9CF1C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F246D29-D9B6-4BD9-BC8B-1C14221DF250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1D3B8C7-0CD3-405F-85E3-8456DEB13E2D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65F4E09-87C6-49A6-A5D7-E6E25E5F18DB}"/>
              </a:ext>
            </a:extLst>
          </p:cNvPr>
          <p:cNvSpPr/>
          <p:nvPr userDrawn="1"/>
        </p:nvSpPr>
        <p:spPr>
          <a:xfrm>
            <a:off x="1524000" y="6753281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9FFD98CB-6C2E-46D7-8BD7-3913F4697683}"/>
              </a:ext>
            </a:extLst>
          </p:cNvPr>
          <p:cNvSpPr/>
          <p:nvPr userDrawn="1"/>
        </p:nvSpPr>
        <p:spPr>
          <a:xfrm flipV="1">
            <a:off x="1524000" y="-341034"/>
            <a:ext cx="9144000" cy="457643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ephidayatuloh/datasets/master/iris.csv" TargetMode="External"/><Relationship Id="rId2" Type="http://schemas.openxmlformats.org/officeDocument/2006/relationships/hyperlink" Target="https://github.com/aephidayatuloh/datase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phidayatuloh/01-impor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ephidayatuloh.mail@gmail.com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github.com/aephidayatulo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rpubs.com/aephidayatulo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phidayatuloh/01-impor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pemilu.kpu.go.id/pilkada2018/pemilih/dpt/1/listNasional.json" TargetMode="External"/><Relationship Id="rId2" Type="http://schemas.openxmlformats.org/officeDocument/2006/relationships/hyperlink" Target="https://infopemilu.kpu.go.id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ephidayatuloh/01-impor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588" y="1041400"/>
            <a:ext cx="7242412" cy="2387600"/>
          </a:xfrm>
        </p:spPr>
        <p:txBody>
          <a:bodyPr/>
          <a:lstStyle/>
          <a:p>
            <a:r>
              <a:rPr lang="en-US" dirty="0"/>
              <a:t>Import Data </a:t>
            </a:r>
            <a:br>
              <a:rPr lang="en-US" dirty="0"/>
            </a:br>
            <a:r>
              <a:rPr lang="en-US" dirty="0"/>
              <a:t>		Into		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795C2ED-07B0-4797-A4E3-205D47FA3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of Analytic with </a:t>
            </a:r>
            <a:r>
              <a:rPr lang="en-US" dirty="0" err="1"/>
              <a:t>Tidyverse</a:t>
            </a:r>
            <a:r>
              <a:rPr lang="en-US" dirty="0"/>
              <a:t>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3975-6B75-42FF-8D96-A0C9F8E6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3" name="Picture 2" descr="Image result for RStudio logo">
            <a:extLst>
              <a:ext uri="{FF2B5EF4-FFF2-40B4-BE49-F238E27FC236}">
                <a16:creationId xmlns:a16="http://schemas.microsoft.com/office/drawing/2014/main" id="{43B23C50-4E65-4D59-A1A7-E2426CAB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71" y="2519882"/>
            <a:ext cx="3227438" cy="11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0581D-20EC-4B6A-876C-1E65EC34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13" y="1545118"/>
            <a:ext cx="1371600" cy="1589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FFBF9-A589-48B1-A5AC-F1AA90E4D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13" y="2702622"/>
            <a:ext cx="1371600" cy="1583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FCD06-E5FC-467B-8C2B-4CEA52FBE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13" y="3853667"/>
            <a:ext cx="1371600" cy="1589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B2F108-1109-4CD3-B34A-59641EE03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13" y="2696163"/>
            <a:ext cx="1371600" cy="15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AEDAF-BAEC-465F-9C38-FA370BB3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232" y="1825625"/>
            <a:ext cx="815353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312E1-86FC-4608-9766-2D662480264D}"/>
              </a:ext>
            </a:extLst>
          </p:cNvPr>
          <p:cNvSpPr/>
          <p:nvPr/>
        </p:nvSpPr>
        <p:spPr>
          <a:xfrm>
            <a:off x="2019232" y="4009506"/>
            <a:ext cx="4547823" cy="218131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Console/Terminal/Jobs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7F9BB-0EFA-4046-8946-8CE727FFC8BD}"/>
              </a:ext>
            </a:extLst>
          </p:cNvPr>
          <p:cNvSpPr/>
          <p:nvPr/>
        </p:nvSpPr>
        <p:spPr>
          <a:xfrm>
            <a:off x="6622475" y="2258291"/>
            <a:ext cx="3474720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Environment/History/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Connections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439D8-21F4-4E12-8C76-854B7712289E}"/>
              </a:ext>
            </a:extLst>
          </p:cNvPr>
          <p:cNvSpPr/>
          <p:nvPr/>
        </p:nvSpPr>
        <p:spPr>
          <a:xfrm>
            <a:off x="6622475" y="3995651"/>
            <a:ext cx="3474720" cy="21945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Files/Plots/Packages/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Help/Viewer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CD925-A815-46E5-A7A2-F3C0E8798990}"/>
              </a:ext>
            </a:extLst>
          </p:cNvPr>
          <p:cNvSpPr/>
          <p:nvPr/>
        </p:nvSpPr>
        <p:spPr>
          <a:xfrm>
            <a:off x="2019232" y="2258291"/>
            <a:ext cx="4547823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Script Editor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File -&gt; New File -&gt; R Script 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(Ctrl + Shift + N)</a:t>
            </a:r>
          </a:p>
        </p:txBody>
      </p:sp>
    </p:spTree>
    <p:extLst>
      <p:ext uri="{BB962C8B-B14F-4D97-AF65-F5344CB8AC3E}">
        <p14:creationId xmlns:p14="http://schemas.microsoft.com/office/powerpoint/2010/main" val="168268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14" y="1433404"/>
            <a:ext cx="3840480" cy="216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8ADDF-1860-4696-9992-24B292BC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94" y="3845253"/>
            <a:ext cx="3931920" cy="22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0524D-0DB5-437A-AE83-663BD97EB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6285807" y="1367444"/>
            <a:ext cx="3931920" cy="222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A5EE-2553-4897-BDB4-1608B1BF4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6"/>
          <a:stretch/>
        </p:blipFill>
        <p:spPr>
          <a:xfrm>
            <a:off x="6285807" y="3832393"/>
            <a:ext cx="3931920" cy="22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A1D-92D6-49A0-AE28-523A1778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Data 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8507C-ECD7-461D-9A9F-6824F4A13E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TXT, CSV, Excel &amp; Online Data File</a:t>
            </a:r>
          </a:p>
        </p:txBody>
      </p:sp>
    </p:spTree>
    <p:extLst>
      <p:ext uri="{BB962C8B-B14F-4D97-AF65-F5344CB8AC3E}">
        <p14:creationId xmlns:p14="http://schemas.microsoft.com/office/powerpoint/2010/main" val="2372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TXT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3664527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or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"../data/iris.txt"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space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iris_txt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"../output/iris_out.txt"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delim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"|"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asil gambar untuk text file logo png">
            <a:extLst>
              <a:ext uri="{FF2B5EF4-FFF2-40B4-BE49-F238E27FC236}">
                <a16:creationId xmlns:a16="http://schemas.microsoft.com/office/drawing/2014/main" id="{E86B998D-7D6E-4721-A943-A8CB70BC0A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10" y="34289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9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CSV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3622964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or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"../data/iris.csv"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write_csv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"../output/iris_out.csv"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Picture 6" descr="Hasil gambar untuk csv file logo png">
            <a:extLst>
              <a:ext uri="{FF2B5EF4-FFF2-40B4-BE49-F238E27FC236}">
                <a16:creationId xmlns:a16="http://schemas.microsoft.com/office/drawing/2014/main" id="{7D42236D-185F-4FC9-ACC3-44A8168C5D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75" y="34289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45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Excel File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2299855" y="1932709"/>
            <a:ext cx="7966984" cy="2992581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Read File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read_excel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"../data/iris.xlsx"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Write File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writexl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write_xlsx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"../output/iris_out.xlsx"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8" descr="Hasil gambar untuk excel file logo png">
            <a:extLst>
              <a:ext uri="{FF2B5EF4-FFF2-40B4-BE49-F238E27FC236}">
                <a16:creationId xmlns:a16="http://schemas.microsoft.com/office/drawing/2014/main" id="{4B480A56-FAEA-419F-9448-B1AEBC70B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5" y="304533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99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Data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19AD9-0130-4C40-85B9-7BFBDDDD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Repository data : </a:t>
            </a:r>
            <a:r>
              <a:rPr lang="en-US" sz="2400" dirty="0">
                <a:hlinkClick r:id="rId2"/>
              </a:rPr>
              <a:t>https://github.com/aephidayatuloh/datasets</a:t>
            </a:r>
            <a:r>
              <a:rPr lang="en-US" sz="2400" dirty="0"/>
              <a:t> </a:t>
            </a:r>
          </a:p>
          <a:p>
            <a:r>
              <a:rPr lang="en-US" sz="2400" dirty="0"/>
              <a:t>Data location : </a:t>
            </a:r>
            <a:r>
              <a:rPr lang="en-US" sz="2400" dirty="0">
                <a:hlinkClick r:id="rId3"/>
              </a:rPr>
              <a:t>https://raw.githubusercontent.com/aephidayatuloh/datasets/master/iris.csv</a:t>
            </a:r>
            <a:r>
              <a:rPr lang="en-US" sz="24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19E4-938D-401E-AC12-7D9DF44A8FFA}"/>
              </a:ext>
            </a:extLst>
          </p:cNvPr>
          <p:cNvSpPr/>
          <p:nvPr/>
        </p:nvSpPr>
        <p:spPr>
          <a:xfrm>
            <a:off x="1593273" y="3766179"/>
            <a:ext cx="9005454" cy="1581676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dt_url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pl-PL" sz="1400" dirty="0">
                <a:solidFill>
                  <a:srgbClr val="00B050"/>
                </a:solidFill>
                <a:latin typeface="Consolas" panose="020B0609020204030204" pitchFamily="49" charset="0"/>
              </a:rPr>
              <a:t>"https://raw.githubusercontent.com/aephidayatuloh/datasets/master/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iris</a:t>
            </a:r>
            <a:r>
              <a:rPr lang="pl-PL" sz="1400" dirty="0">
                <a:solidFill>
                  <a:srgbClr val="00B050"/>
                </a:solidFill>
                <a:latin typeface="Consolas" panose="020B0609020204030204" pitchFamily="49" charset="0"/>
              </a:rPr>
              <a:t>.csv"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274320"/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gc &lt;- </a:t>
            </a:r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read_csv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dt_url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pl-PL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(gc)</a:t>
            </a:r>
          </a:p>
          <a:p>
            <a:pPr marL="274320"/>
            <a:r>
              <a:rPr lang="pl-PL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pl-PL" sz="1400" dirty="0">
                <a:solidFill>
                  <a:schemeClr val="tx1"/>
                </a:solidFill>
                <a:latin typeface="Consolas" panose="020B0609020204030204" pitchFamily="49" charset="0"/>
              </a:rPr>
              <a:t>(gc)</a:t>
            </a:r>
          </a:p>
        </p:txBody>
      </p:sp>
    </p:spTree>
    <p:extLst>
      <p:ext uri="{BB962C8B-B14F-4D97-AF65-F5344CB8AC3E}">
        <p14:creationId xmlns:p14="http://schemas.microsoft.com/office/powerpoint/2010/main" val="15287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0F83E2-E0BB-4E5E-B4F4-409EA9B14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708504"/>
              </p:ext>
            </p:extLst>
          </p:nvPr>
        </p:nvGraphicFramePr>
        <p:xfrm>
          <a:off x="1842655" y="1825625"/>
          <a:ext cx="850669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6690">
                  <a:extLst>
                    <a:ext uri="{9D8B030D-6E8A-4147-A177-3AD203B41FA5}">
                      <a16:colId xmlns:a16="http://schemas.microsoft.com/office/drawing/2014/main" val="10802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Challenge: Read Online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Import a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diamonds.csv</a:t>
                      </a:r>
                      <a:r>
                        <a:rPr lang="en-US" sz="2000" dirty="0"/>
                        <a:t> online data file to RStudio from </a:t>
                      </a:r>
                      <a:r>
                        <a:rPr lang="en-US" sz="2000" dirty="0">
                          <a:hlinkClick r:id="rId2"/>
                        </a:rPr>
                        <a:t>https://github.com/aephidayatuloh/01-import</a:t>
                      </a:r>
                      <a:r>
                        <a:rPr lang="en-US" sz="2000" dirty="0"/>
                        <a:t> repository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30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14" y="1433404"/>
            <a:ext cx="3840480" cy="216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8ADDF-1860-4696-9992-24B292BC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94" y="3845253"/>
            <a:ext cx="3931920" cy="22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0524D-0DB5-437A-AE83-663BD97EB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6285807" y="1367444"/>
            <a:ext cx="3931920" cy="222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A5EE-2553-4897-BDB4-1608B1BF4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6"/>
          <a:stretch/>
        </p:blipFill>
        <p:spPr>
          <a:xfrm>
            <a:off x="6285807" y="3832393"/>
            <a:ext cx="3931920" cy="22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8CBF-5EA7-42E9-9219-80A1FF78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9DEE-A3C5-422B-BF47-2880F1250D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SQLite and MySQL Database</a:t>
            </a:r>
          </a:p>
        </p:txBody>
      </p:sp>
    </p:spTree>
    <p:extLst>
      <p:ext uri="{BB962C8B-B14F-4D97-AF65-F5344CB8AC3E}">
        <p14:creationId xmlns:p14="http://schemas.microsoft.com/office/powerpoint/2010/main" val="10931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Aep Hidayatuloh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4A42214-FBAB-44D3-944C-BCCF7090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76215"/>
              </p:ext>
            </p:extLst>
          </p:nvPr>
        </p:nvGraphicFramePr>
        <p:xfrm>
          <a:off x="3715657" y="2136987"/>
          <a:ext cx="8128000" cy="286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286">
                  <a:extLst>
                    <a:ext uri="{9D8B030D-6E8A-4147-A177-3AD203B41FA5}">
                      <a16:colId xmlns:a16="http://schemas.microsoft.com/office/drawing/2014/main" val="3609914964"/>
                    </a:ext>
                  </a:extLst>
                </a:gridCol>
                <a:gridCol w="6313714">
                  <a:extLst>
                    <a:ext uri="{9D8B030D-6E8A-4147-A177-3AD203B41FA5}">
                      <a16:colId xmlns:a16="http://schemas.microsoft.com/office/drawing/2014/main" val="917082477"/>
                    </a:ext>
                  </a:extLst>
                </a:gridCol>
              </a:tblGrid>
              <a:tr h="300978"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Panggilan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Aep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2135034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/>
                        <a:t>Daerah </a:t>
                      </a:r>
                      <a:r>
                        <a:rPr lang="en-US" dirty="0" err="1"/>
                        <a:t>Asal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 err="1"/>
                        <a:t>Cikarang</a:t>
                      </a:r>
                      <a:r>
                        <a:rPr lang="en-US" dirty="0"/>
                        <a:t>, Bekasi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7559132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Tempat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Tinggal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 err="1"/>
                        <a:t>Cikarang</a:t>
                      </a:r>
                      <a:r>
                        <a:rPr lang="en-US" dirty="0"/>
                        <a:t>, Bekasi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25581392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Pekerjaan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- Senior Data Analyst at </a:t>
                      </a:r>
                      <a:r>
                        <a:rPr lang="en-US" dirty="0" err="1"/>
                        <a:t>Starcore</a:t>
                      </a:r>
                      <a:r>
                        <a:rPr lang="en-US" dirty="0"/>
                        <a:t> Analytics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44803306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 Customer Value Management at PT </a:t>
                      </a:r>
                      <a:r>
                        <a:rPr lang="en-US" dirty="0" err="1"/>
                        <a:t>Asuransi</a:t>
                      </a:r>
                      <a:r>
                        <a:rPr lang="en-US" dirty="0"/>
                        <a:t> Jiwa </a:t>
                      </a:r>
                      <a:r>
                        <a:rPr lang="en-US" dirty="0" err="1"/>
                        <a:t>Sequislife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99181153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- Statistician &amp; App Developer at PT </a:t>
                      </a:r>
                      <a:r>
                        <a:rPr lang="en-US" dirty="0" err="1"/>
                        <a:t>Ganesha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Cipta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Informatika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9170737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Github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>
                          <a:hlinkClick r:id="rId2"/>
                        </a:rPr>
                        <a:t>https://github.com/aephidayatuloh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165372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dirty="0">
                          <a:hlinkClick r:id="rId3"/>
                        </a:rPr>
                        <a:t>aephidayatuloh.mail@gmail.com</a:t>
                      </a:r>
                      <a:r>
                        <a:rPr lang="en-US" dirty="0"/>
                        <a:t>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17595755"/>
                  </a:ext>
                </a:extLst>
              </a:tr>
              <a:tr h="270880">
                <a:tc>
                  <a:txBody>
                    <a:bodyPr/>
                    <a:lstStyle/>
                    <a:p>
                      <a:r>
                        <a:rPr lang="en-US" dirty="0" err="1"/>
                        <a:t>RPubs</a:t>
                      </a:r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 </a:t>
                      </a:r>
                      <a:r>
                        <a:rPr lang="en-US" sz="1800" dirty="0">
                          <a:hlinkClick r:id="rId4"/>
                        </a:rPr>
                        <a:t>https://rpubs.com/aephidayatuloh</a:t>
                      </a:r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34221898"/>
                  </a:ext>
                </a:extLst>
              </a:tr>
              <a:tr h="366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491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5F7D22A1-E33B-4EC7-AE56-2EEE5B060A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2575" r="8168" b="2054"/>
          <a:stretch/>
        </p:blipFill>
        <p:spPr>
          <a:xfrm>
            <a:off x="6624707" y="5204454"/>
            <a:ext cx="1146176" cy="130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61C21D-1A37-437D-BAA2-33E003AEB32C}"/>
              </a:ext>
            </a:extLst>
          </p:cNvPr>
          <p:cNvSpPr txBox="1"/>
          <p:nvPr/>
        </p:nvSpPr>
        <p:spPr>
          <a:xfrm>
            <a:off x="3715657" y="5574808"/>
            <a:ext cx="329184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b="1" dirty="0"/>
              <a:t>R Indonesia</a:t>
            </a:r>
          </a:p>
          <a:p>
            <a:r>
              <a:rPr lang="en-US" dirty="0"/>
              <a:t>https://t.me/GNURIndonesia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246219-D83B-4B7F-AABA-1914188C7C35}"/>
              </a:ext>
            </a:extLst>
          </p:cNvPr>
          <p:cNvGrpSpPr/>
          <p:nvPr/>
        </p:nvGrpSpPr>
        <p:grpSpPr>
          <a:xfrm>
            <a:off x="3817845" y="5120654"/>
            <a:ext cx="2767491" cy="548640"/>
            <a:chOff x="3829050" y="4880207"/>
            <a:chExt cx="2767491" cy="548640"/>
          </a:xfrm>
        </p:grpSpPr>
        <p:pic>
          <p:nvPicPr>
            <p:cNvPr id="1026" name="Picture 2" descr="Hasil gambar untuk telegram logo&quot;">
              <a:extLst>
                <a:ext uri="{FF2B5EF4-FFF2-40B4-BE49-F238E27FC236}">
                  <a16:creationId xmlns:a16="http://schemas.microsoft.com/office/drawing/2014/main" id="{EC2E127C-0853-47AC-9B34-F2A39A739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0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B38A08-77CF-4FF1-95E4-CE8A2C38A1CA}"/>
                </a:ext>
              </a:extLst>
            </p:cNvPr>
            <p:cNvSpPr txBox="1"/>
            <p:nvPr/>
          </p:nvSpPr>
          <p:spPr>
            <a:xfrm>
              <a:off x="4369072" y="4969861"/>
              <a:ext cx="2227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telegram community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C49FC-64A4-4036-989C-A4AAE40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1BA270-2D11-4FB4-9232-76143618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9"/>
          <a:stretch/>
        </p:blipFill>
        <p:spPr>
          <a:xfrm>
            <a:off x="901310" y="2184960"/>
            <a:ext cx="2560320" cy="2881598"/>
          </a:xfrm>
        </p:spPr>
      </p:pic>
    </p:spTree>
    <p:extLst>
      <p:ext uri="{BB962C8B-B14F-4D97-AF65-F5344CB8AC3E}">
        <p14:creationId xmlns:p14="http://schemas.microsoft.com/office/powerpoint/2010/main" val="217051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08C8A3-6F0D-453B-A9E6-20F09F3A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database with file-based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local or shared folder</a:t>
            </a:r>
          </a:p>
          <a:p>
            <a:r>
              <a:rPr lang="en-US" dirty="0"/>
              <a:t>Usually used as mobile/mini app database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SQLite</a:t>
            </a:r>
          </a:p>
        </p:txBody>
      </p:sp>
      <p:pic>
        <p:nvPicPr>
          <p:cNvPr id="1028" name="Picture 4" descr="Hasil gambar untuk sqlite logo">
            <a:extLst>
              <a:ext uri="{FF2B5EF4-FFF2-40B4-BE49-F238E27FC236}">
                <a16:creationId xmlns:a16="http://schemas.microsoft.com/office/drawing/2014/main" id="{AB124EAB-17DB-415E-87ED-DCDF4383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97" y="3003842"/>
            <a:ext cx="4572000" cy="268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sil gambar untuk sqlite studio icon">
            <a:extLst>
              <a:ext uri="{FF2B5EF4-FFF2-40B4-BE49-F238E27FC236}">
                <a16:creationId xmlns:a16="http://schemas.microsoft.com/office/drawing/2014/main" id="{F54CE036-CD51-4612-ABDE-8BF6B745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83" y="3491151"/>
            <a:ext cx="3931920" cy="17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78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08C8A3-6F0D-453B-A9E6-20F09F3A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SQLite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E1116-19B4-4AE7-A0BF-4A6E89DD7AE8}"/>
              </a:ext>
            </a:extLst>
          </p:cNvPr>
          <p:cNvSpPr/>
          <p:nvPr/>
        </p:nvSpPr>
        <p:spPr>
          <a:xfrm>
            <a:off x="1593273" y="1825625"/>
            <a:ext cx="9005454" cy="4422488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dplyr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dbplyr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file.exists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rdb.sqlite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check if SQLite DB file is exist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RSQLite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dbConnect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SQLite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rdb.sqlite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connect to SQLite DB</a:t>
            </a: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db_list_tables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	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list table name in database</a:t>
            </a:r>
          </a:p>
          <a:p>
            <a:pPr marL="274320"/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dbtmp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%&gt;%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tbl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"iris"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not a 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dataframe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 yet, see ?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tbl.src_dbi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dbtmp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dbtbl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dbtmp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%&gt;%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collect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import query result as 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dataframe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dbDisconnect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	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disconnect from SQLite DB</a:t>
            </a:r>
          </a:p>
        </p:txBody>
      </p:sp>
    </p:spTree>
    <p:extLst>
      <p:ext uri="{BB962C8B-B14F-4D97-AF65-F5344CB8AC3E}">
        <p14:creationId xmlns:p14="http://schemas.microsoft.com/office/powerpoint/2010/main" val="423132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964F-DEBA-4182-B385-05B30443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87FF-B6CF-4136-A496-9679CF01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is one of the world’s most popular database.</a:t>
            </a:r>
          </a:p>
        </p:txBody>
      </p:sp>
      <p:pic>
        <p:nvPicPr>
          <p:cNvPr id="2050" name="Picture 2" descr="Hasil gambar untuk mysql logo transparent">
            <a:extLst>
              <a:ext uri="{FF2B5EF4-FFF2-40B4-BE49-F238E27FC236}">
                <a16:creationId xmlns:a16="http://schemas.microsoft.com/office/drawing/2014/main" id="{ECEFA30A-0F0F-428A-8EE3-339B21B0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54" y="3261805"/>
            <a:ext cx="3200400" cy="16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il gambar untuk phpmyadmin icon">
            <a:extLst>
              <a:ext uri="{FF2B5EF4-FFF2-40B4-BE49-F238E27FC236}">
                <a16:creationId xmlns:a16="http://schemas.microsoft.com/office/drawing/2014/main" id="{6B4A49A1-9731-4EFF-8668-D9A06214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96" y="169068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A90EFB-A19E-4788-967A-702F144736F4}"/>
              </a:ext>
            </a:extLst>
          </p:cNvPr>
          <p:cNvGrpSpPr/>
          <p:nvPr/>
        </p:nvGrpSpPr>
        <p:grpSpPr>
          <a:xfrm>
            <a:off x="6984115" y="4505726"/>
            <a:ext cx="1978362" cy="1466612"/>
            <a:chOff x="8880770" y="4881148"/>
            <a:chExt cx="1978362" cy="1466612"/>
          </a:xfrm>
        </p:grpSpPr>
        <p:pic>
          <p:nvPicPr>
            <p:cNvPr id="2054" name="Picture 6" descr="Hasil gambar untuk mysql workbench icon png">
              <a:extLst>
                <a:ext uri="{FF2B5EF4-FFF2-40B4-BE49-F238E27FC236}">
                  <a16:creationId xmlns:a16="http://schemas.microsoft.com/office/drawing/2014/main" id="{0BF47B79-8414-4E2C-81BD-D15DC3C8D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1311" y="4881148"/>
              <a:ext cx="109728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248B58-D4B7-4B31-9365-E0C06C225905}"/>
                </a:ext>
              </a:extLst>
            </p:cNvPr>
            <p:cNvSpPr txBox="1"/>
            <p:nvPr/>
          </p:nvSpPr>
          <p:spPr>
            <a:xfrm>
              <a:off x="8880770" y="5978428"/>
              <a:ext cx="1978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MySQL Workbench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08C8A3-6F0D-453B-A9E6-20F09F3A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MySQL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E1116-19B4-4AE7-A0BF-4A6E89DD7AE8}"/>
              </a:ext>
            </a:extLst>
          </p:cNvPr>
          <p:cNvSpPr/>
          <p:nvPr/>
        </p:nvSpPr>
        <p:spPr>
          <a:xfrm>
            <a:off x="1593273" y="1825625"/>
            <a:ext cx="9005454" cy="4422488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library(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dplyr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library(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dbplyr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RMySQL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dbConnect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(), username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"bdsvI1NRVz"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"bdsvI1NRVz"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27432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password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"ytbidFxi8X"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host =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"remotemysql.com"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27432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port = 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3306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connect to MySQL DB</a:t>
            </a: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mycon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db_list_tables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	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list table name in database</a:t>
            </a:r>
          </a:p>
          <a:p>
            <a:pPr marL="274320"/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mytmp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dbcon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%&gt;%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tbl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"iris"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not a 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dataframe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 yet, see ?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tbl.src_dbi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mytmp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mytbl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mytmp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%&gt;%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collect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import query result as </a:t>
            </a:r>
            <a:r>
              <a:rPr lang="en-US" sz="1400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dataframe</a:t>
            </a:r>
            <a:endParaRPr lang="en-US" sz="1400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dbDisconnect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mycon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	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disconnect from MySQL DB</a:t>
            </a:r>
          </a:p>
        </p:txBody>
      </p:sp>
    </p:spTree>
    <p:extLst>
      <p:ext uri="{BB962C8B-B14F-4D97-AF65-F5344CB8AC3E}">
        <p14:creationId xmlns:p14="http://schemas.microsoft.com/office/powerpoint/2010/main" val="131963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0F83E2-E0BB-4E5E-B4F4-409EA9B14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78808"/>
              </p:ext>
            </p:extLst>
          </p:nvPr>
        </p:nvGraphicFramePr>
        <p:xfrm>
          <a:off x="1842655" y="1825625"/>
          <a:ext cx="850669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6690">
                  <a:extLst>
                    <a:ext uri="{9D8B030D-6E8A-4147-A177-3AD203B41FA5}">
                      <a16:colId xmlns:a16="http://schemas.microsoft.com/office/drawing/2014/main" val="10802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Challenge: Import Data From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Import table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diamonds</a:t>
                      </a:r>
                      <a:r>
                        <a:rPr lang="en-US" sz="2000" dirty="0"/>
                        <a:t> from database </a:t>
                      </a:r>
                    </a:p>
                    <a:p>
                      <a:r>
                        <a:rPr lang="en-US" sz="2000" dirty="0"/>
                        <a:t>Database: bdsvI1NRVz</a:t>
                      </a:r>
                    </a:p>
                    <a:p>
                      <a:r>
                        <a:rPr lang="en-US" sz="2000" dirty="0"/>
                        <a:t>Username: bdsvI1NRVz</a:t>
                      </a:r>
                    </a:p>
                    <a:p>
                      <a:r>
                        <a:rPr lang="en-US" sz="2000" dirty="0"/>
                        <a:t>Password: ytbidFxi8X</a:t>
                      </a:r>
                    </a:p>
                    <a:p>
                      <a:r>
                        <a:rPr lang="en-US" sz="2000" dirty="0"/>
                        <a:t>Server: remotemysql.com</a:t>
                      </a:r>
                    </a:p>
                    <a:p>
                      <a:r>
                        <a:rPr lang="en-US" sz="2000" dirty="0"/>
                        <a:t>Port: 3306</a:t>
                      </a:r>
                    </a:p>
                    <a:p>
                      <a:endParaRPr lang="en-US" sz="2000" dirty="0">
                        <a:hlinkClick r:id="rId2"/>
                      </a:endParaRP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 data with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cut,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color level,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I1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clarity level, table and depth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than 60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Drop cut, color and clarity column. Then import the result as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dataframe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19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14" y="1433404"/>
            <a:ext cx="3840480" cy="216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8ADDF-1860-4696-9992-24B292BC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94" y="3845253"/>
            <a:ext cx="3931920" cy="22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0524D-0DB5-437A-AE83-663BD97EB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6285807" y="1367444"/>
            <a:ext cx="3931920" cy="222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A5EE-2553-4897-BDB4-1608B1BF4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6"/>
          <a:stretch/>
        </p:blipFill>
        <p:spPr>
          <a:xfrm>
            <a:off x="6285807" y="3832393"/>
            <a:ext cx="3931920" cy="22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31E7-5700-4190-ADBB-ADAE4577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5D114-202E-4030-98DF-2B5ED9B8A73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JSON and RESTful API</a:t>
            </a:r>
          </a:p>
        </p:txBody>
      </p:sp>
    </p:spTree>
    <p:extLst>
      <p:ext uri="{BB962C8B-B14F-4D97-AF65-F5344CB8AC3E}">
        <p14:creationId xmlns:p14="http://schemas.microsoft.com/office/powerpoint/2010/main" val="257216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6C5C-9070-4425-AE1A-CBC56954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3D64-4CE1-4098-B133-9739F7F96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JSON</a:t>
            </a:r>
            <a:r>
              <a:rPr lang="en-US" dirty="0"/>
              <a:t> (JavaScript Object Notation)</a:t>
            </a:r>
          </a:p>
          <a:p>
            <a:r>
              <a:rPr lang="en-US" dirty="0"/>
              <a:t>Store &amp; exchange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627A1-FBF3-488D-846C-933D8399A994}"/>
              </a:ext>
            </a:extLst>
          </p:cNvPr>
          <p:cNvSpPr/>
          <p:nvPr/>
        </p:nvSpPr>
        <p:spPr>
          <a:xfrm>
            <a:off x="1593273" y="3044538"/>
            <a:ext cx="9005454" cy="1984662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jsonlite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fromJSON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"../data/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iris.json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	</a:t>
            </a:r>
            <a:r>
              <a:rPr lang="en-US" sz="1400" i="1" dirty="0">
                <a:solidFill>
                  <a:schemeClr val="accent2"/>
                </a:solidFill>
                <a:latin typeface="Consolas" panose="020B0609020204030204" pitchFamily="49" charset="0"/>
              </a:rPr>
              <a:t># import JSON file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iris_json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(iris,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iris_out.json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")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49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6C5C-9070-4425-AE1A-CBC56954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3D64-4CE1-4098-B133-9739F7F96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Program Interface (</a:t>
            </a:r>
            <a:r>
              <a:rPr lang="en-US" b="1" dirty="0"/>
              <a:t>API</a:t>
            </a:r>
            <a:r>
              <a:rPr lang="en-US" dirty="0"/>
              <a:t>) that uses HTTP requests to GET, PUT, POST and DELETE data.</a:t>
            </a:r>
          </a:p>
          <a:p>
            <a:r>
              <a:rPr lang="en-US" dirty="0"/>
              <a:t>Web </a:t>
            </a:r>
            <a:r>
              <a:rPr lang="en-US" b="1" dirty="0"/>
              <a:t>services</a:t>
            </a:r>
            <a:r>
              <a:rPr lang="en-US" dirty="0"/>
              <a:t> based on </a:t>
            </a:r>
            <a:r>
              <a:rPr lang="en-US" b="1" dirty="0"/>
              <a:t>REST</a:t>
            </a:r>
            <a:r>
              <a:rPr lang="en-US" dirty="0"/>
              <a:t> (</a:t>
            </a:r>
            <a:r>
              <a:rPr lang="en-US" dirty="0" err="1"/>
              <a:t>REpresentational</a:t>
            </a:r>
            <a:r>
              <a:rPr lang="en-US" dirty="0"/>
              <a:t> State Transfer) architecture came to be known as </a:t>
            </a:r>
            <a:r>
              <a:rPr lang="en-US" b="1" dirty="0"/>
              <a:t>RESTful</a:t>
            </a:r>
            <a:r>
              <a:rPr lang="en-US" dirty="0"/>
              <a:t> web services.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627A1-FBF3-488D-846C-933D8399A994}"/>
              </a:ext>
            </a:extLst>
          </p:cNvPr>
          <p:cNvSpPr/>
          <p:nvPr/>
        </p:nvSpPr>
        <p:spPr>
          <a:xfrm>
            <a:off x="1593273" y="4001294"/>
            <a:ext cx="9005454" cy="1609797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jsonlite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27432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employee &lt;- 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fromJSON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"http://dummy.restapiexample.com/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api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/v1/employees"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(employee)</a:t>
            </a:r>
          </a:p>
          <a:p>
            <a:pPr marL="274320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head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(employee)</a:t>
            </a:r>
          </a:p>
          <a:p>
            <a:pPr marL="274320"/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write_json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(employee,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"../output/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employee.json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")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6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0F83E2-E0BB-4E5E-B4F4-409EA9B14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409543"/>
              </p:ext>
            </p:extLst>
          </p:nvPr>
        </p:nvGraphicFramePr>
        <p:xfrm>
          <a:off x="1842655" y="1825625"/>
          <a:ext cx="850669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6690">
                  <a:extLst>
                    <a:ext uri="{9D8B030D-6E8A-4147-A177-3AD203B41FA5}">
                      <a16:colId xmlns:a16="http://schemas.microsoft.com/office/drawing/2014/main" val="10802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Challenge: Import Data From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Import data from </a:t>
                      </a:r>
                      <a:r>
                        <a:rPr lang="en-US" sz="2000" dirty="0">
                          <a:hlinkClick r:id="rId2"/>
                        </a:rPr>
                        <a:t>https://infopemilu.kpu.go.id</a:t>
                      </a:r>
                      <a:r>
                        <a:rPr lang="en-US" sz="2000" dirty="0"/>
                        <a:t> into a </a:t>
                      </a:r>
                      <a:r>
                        <a:rPr lang="en-US" sz="2000" dirty="0" err="1"/>
                        <a:t>dataframe</a:t>
                      </a:r>
                      <a:endParaRPr lang="en-US" sz="2000" dirty="0"/>
                    </a:p>
                    <a:p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https://infopemilu.kpu.go.id/pilkada2018/pemilih/dpt/1/listNasional.json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51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E706-0DFC-4C3A-A08D-EEC71C2F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10515600" cy="1018903"/>
          </a:xfrm>
          <a:prstGeom prst="rect">
            <a:avLst/>
          </a:prstGeom>
        </p:spPr>
        <p:txBody>
          <a:bodyPr/>
          <a:lstStyle/>
          <a:p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{</a:t>
            </a:r>
            <a:r>
              <a:rPr 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Prerequisite</a:t>
            </a:r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3A2D-7A8E-4107-87D7-53D8D105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167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Internet Connection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Basic R Knowledge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Software Installed</a:t>
            </a:r>
            <a:r>
              <a:rPr lang="en-US" sz="2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900" dirty="0"/>
              <a:t>R program [</a:t>
            </a:r>
            <a:r>
              <a:rPr lang="en-US" sz="1900" dirty="0">
                <a:hlinkClick r:id="rId2"/>
              </a:rPr>
              <a:t>https://cran.r-project.org/</a:t>
            </a:r>
            <a:r>
              <a:rPr lang="en-US" sz="19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900" dirty="0"/>
              <a:t>RStudio [</a:t>
            </a:r>
            <a:r>
              <a:rPr lang="en-US" sz="1900" dirty="0">
                <a:hlinkClick r:id="rId3"/>
              </a:rPr>
              <a:t>https://www.rstudio.com/products/rstudio/download/</a:t>
            </a:r>
            <a:r>
              <a:rPr lang="en-US" sz="1900" dirty="0"/>
              <a:t>]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Data &amp; Scripts</a:t>
            </a:r>
            <a:r>
              <a:rPr lang="en-US" sz="2200" dirty="0"/>
              <a:t>:</a:t>
            </a:r>
          </a:p>
          <a:p>
            <a:pPr lvl="1"/>
            <a:r>
              <a:rPr lang="en-US" sz="1900" dirty="0"/>
              <a:t>Download from </a:t>
            </a:r>
            <a:r>
              <a:rPr lang="en-US" sz="1900" dirty="0">
                <a:hlinkClick r:id="rId4"/>
              </a:rPr>
              <a:t>https://github.com/aephidayatuloh/01-import</a:t>
            </a:r>
            <a:r>
              <a:rPr lang="en-US" sz="1900" dirty="0"/>
              <a:t>  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 Packages</a:t>
            </a:r>
            <a:r>
              <a:rPr lang="en-US" sz="2200" dirty="0"/>
              <a:t>:</a:t>
            </a:r>
            <a:endParaRPr lang="en-US" sz="1900" dirty="0"/>
          </a:p>
          <a:p>
            <a:pPr marL="23495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install.packages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tidyverse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2000" dirty="0"/>
              <a:t> to install </a:t>
            </a:r>
            <a:r>
              <a:rPr lang="en-US" sz="2000" dirty="0" err="1"/>
              <a:t>tidyverse</a:t>
            </a:r>
            <a:r>
              <a:rPr lang="en-US" sz="2000" dirty="0"/>
              <a:t> packages.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A00E4-85D5-4C49-9366-5527E1D3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DE7E32-A5BF-480D-ADE1-94FBDBE3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72144"/>
              </p:ext>
            </p:extLst>
          </p:nvPr>
        </p:nvGraphicFramePr>
        <p:xfrm>
          <a:off x="1674091" y="4408082"/>
          <a:ext cx="893849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126">
                  <a:extLst>
                    <a:ext uri="{9D8B030D-6E8A-4147-A177-3AD203B41FA5}">
                      <a16:colId xmlns:a16="http://schemas.microsoft.com/office/drawing/2014/main" val="4286287870"/>
                    </a:ext>
                  </a:extLst>
                </a:gridCol>
                <a:gridCol w="258090">
                  <a:extLst>
                    <a:ext uri="{9D8B030D-6E8A-4147-A177-3AD203B41FA5}">
                      <a16:colId xmlns:a16="http://schemas.microsoft.com/office/drawing/2014/main" val="1396110621"/>
                    </a:ext>
                  </a:extLst>
                </a:gridCol>
                <a:gridCol w="3440637">
                  <a:extLst>
                    <a:ext uri="{9D8B030D-6E8A-4147-A177-3AD203B41FA5}">
                      <a16:colId xmlns:a16="http://schemas.microsoft.com/office/drawing/2014/main" val="1364129016"/>
                    </a:ext>
                  </a:extLst>
                </a:gridCol>
                <a:gridCol w="3440637">
                  <a:extLst>
                    <a:ext uri="{9D8B030D-6E8A-4147-A177-3AD203B41FA5}">
                      <a16:colId xmlns:a16="http://schemas.microsoft.com/office/drawing/2014/main" val="144864468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tidyverse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tidyverse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Collection of </a:t>
                      </a:r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tidyverse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package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73632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readxl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readxl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</a:rPr>
                        <a:t>For import from Excel file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069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writexl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writexl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</a:rPr>
                        <a:t>For export to Excel file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263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dbplyr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dbplyr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The </a:t>
                      </a:r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dplyr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backend for database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5140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RSQLite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RSQLite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SQLite interface for 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2539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RMySQL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RMySQL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MySQL interface for 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646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jsonlite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install.packages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jsonlite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JSON Parser and Generator for 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609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61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8619-7525-4328-986A-373AD7F5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2E55C96-305F-4D6B-A9CB-2640981F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743"/>
            <a:ext cx="10515600" cy="423910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749CFD-B93B-4CAC-A55E-6573BF0D87D6}"/>
              </a:ext>
            </a:extLst>
          </p:cNvPr>
          <p:cNvSpPr/>
          <p:nvPr/>
        </p:nvSpPr>
        <p:spPr>
          <a:xfrm>
            <a:off x="838200" y="2879678"/>
            <a:ext cx="2123363" cy="222458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CA0633-EBB7-486B-B400-223E47979AA7}"/>
              </a:ext>
            </a:extLst>
          </p:cNvPr>
          <p:cNvSpPr/>
          <p:nvPr/>
        </p:nvSpPr>
        <p:spPr>
          <a:xfrm>
            <a:off x="838199" y="5213431"/>
            <a:ext cx="2123362" cy="68467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7200" b="1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A68DE-4940-4DDC-94B0-D6AC7D649C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9600" b="1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8800" b="1" dirty="0">
              <a:ln>
                <a:solidFill>
                  <a:schemeClr val="bg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FB0EA-E604-47E1-811F-B845A66412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418A-272F-4314-8421-700947AC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Discussed?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4FD5B-7C9A-44A0-98E4-49288091A4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C714-49FD-4CFF-9137-222A9727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Series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2EF06-C8E0-4F1B-BE2D-9FB4C997C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F83DCC-ED6E-490C-BCF6-C4A9372882D4}"/>
              </a:ext>
            </a:extLst>
          </p:cNvPr>
          <p:cNvSpPr/>
          <p:nvPr/>
        </p:nvSpPr>
        <p:spPr>
          <a:xfrm>
            <a:off x="838200" y="2879678"/>
            <a:ext cx="2123363" cy="222458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169BA-6923-4792-823C-FD1FBEC15526}"/>
              </a:ext>
            </a:extLst>
          </p:cNvPr>
          <p:cNvSpPr/>
          <p:nvPr/>
        </p:nvSpPr>
        <p:spPr>
          <a:xfrm>
            <a:off x="838199" y="5213431"/>
            <a:ext cx="2123362" cy="684676"/>
          </a:xfrm>
          <a:prstGeom prst="roundRect">
            <a:avLst>
              <a:gd name="adj" fmla="val 90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B68-F215-40D9-96C6-1776CEA1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06A18-3BAC-45B4-B1D1-2CF00E60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14" y="1433404"/>
            <a:ext cx="3840480" cy="216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8ADDF-1860-4696-9992-24B292BC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94" y="3845253"/>
            <a:ext cx="3931920" cy="22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0524D-0DB5-437A-AE83-663BD97EB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6285807" y="1367444"/>
            <a:ext cx="3931920" cy="222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A5EE-2553-4897-BDB4-1608B1BF4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6"/>
          <a:stretch/>
        </p:blipFill>
        <p:spPr>
          <a:xfrm>
            <a:off x="6285807" y="3832393"/>
            <a:ext cx="3931920" cy="22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418A-272F-4314-8421-700947AC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7D11-0F21-4CBF-B28F-11484BD7F02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C716-4E61-4F59-AEF6-157E2AD6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is one of most used Integrated Development Environment (IDE) for R that makes it easy to build R script in more interactive mode.</a:t>
            </a:r>
          </a:p>
          <a:p>
            <a:pPr marL="457200" lvl="1" indent="0">
              <a:buNone/>
            </a:pPr>
            <a:r>
              <a:rPr lang="en-US" sz="2000" dirty="0"/>
              <a:t>i.e. auto-complete code, organized panel and many more useful functional.</a:t>
            </a:r>
          </a:p>
          <a:p>
            <a:pPr lvl="1"/>
            <a:endParaRPr lang="en-US" sz="2000" dirty="0"/>
          </a:p>
          <a:p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is available in two formats: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RStudio</a:t>
            </a:r>
            <a:r>
              <a:rPr lang="en-US" sz="2000" dirty="0"/>
              <a:t> Desktop -&gt; program is run locally as a regular desktop application;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RStudio</a:t>
            </a:r>
            <a:r>
              <a:rPr lang="en-US" sz="2000" dirty="0"/>
              <a:t> Server -&gt; allows accessing RStudio using a web browser while it is running on a remote Linux server.</a:t>
            </a:r>
          </a:p>
          <a:p>
            <a:pPr lvl="1"/>
            <a:endParaRPr lang="en-US" sz="2000" b="1" dirty="0"/>
          </a:p>
          <a:p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Desktop and </a:t>
            </a:r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Server are both available in </a:t>
            </a:r>
            <a:r>
              <a:rPr lang="en-US" sz="2400" dirty="0">
                <a:solidFill>
                  <a:srgbClr val="0070C0"/>
                </a:solidFill>
              </a:rPr>
              <a:t>free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fee-based</a:t>
            </a:r>
            <a:r>
              <a:rPr lang="en-US" sz="2400" dirty="0"/>
              <a:t> (commercial) editions.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Download latest version of </a:t>
            </a:r>
            <a:r>
              <a:rPr lang="en-US" sz="2400" b="1" dirty="0">
                <a:solidFill>
                  <a:srgbClr val="0070C0"/>
                </a:solidFill>
              </a:rPr>
              <a:t>RStudio</a:t>
            </a:r>
            <a:r>
              <a:rPr lang="en-US" sz="2400" dirty="0"/>
              <a:t> [</a:t>
            </a:r>
            <a:r>
              <a:rPr lang="en-US" sz="2400" dirty="0">
                <a:hlinkClick r:id="rId2"/>
              </a:rPr>
              <a:t>https://www.rstudio.com/products/rstudio/download/</a:t>
            </a:r>
            <a:r>
              <a:rPr lang="en-US" sz="2400" dirty="0"/>
              <a:t>]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15382-6AE8-4350-94BC-79EDC0DC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0" y="444965"/>
            <a:ext cx="1005840" cy="11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38ED-9B83-49FF-BF68-FAB90513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7EE73E-ACF4-42C6-B797-4602E49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232" y="1825625"/>
            <a:ext cx="8153535" cy="4351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D312E1-86FC-4608-9766-2D662480264D}"/>
              </a:ext>
            </a:extLst>
          </p:cNvPr>
          <p:cNvSpPr/>
          <p:nvPr/>
        </p:nvSpPr>
        <p:spPr>
          <a:xfrm>
            <a:off x="2019232" y="2258291"/>
            <a:ext cx="4547823" cy="391867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Console/Terminal/Jobs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7F9BB-0EFA-4046-8946-8CE727FFC8BD}"/>
              </a:ext>
            </a:extLst>
          </p:cNvPr>
          <p:cNvSpPr/>
          <p:nvPr/>
        </p:nvSpPr>
        <p:spPr>
          <a:xfrm>
            <a:off x="6622475" y="2258291"/>
            <a:ext cx="3474720" cy="17373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Environment/History/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Connections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439D8-21F4-4E12-8C76-854B7712289E}"/>
              </a:ext>
            </a:extLst>
          </p:cNvPr>
          <p:cNvSpPr/>
          <p:nvPr/>
        </p:nvSpPr>
        <p:spPr>
          <a:xfrm>
            <a:off x="6622475" y="3995651"/>
            <a:ext cx="3474720" cy="21945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Files/Plots/Packages/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Help/Viewer</a:t>
            </a:r>
          </a:p>
        </p:txBody>
      </p:sp>
    </p:spTree>
    <p:extLst>
      <p:ext uri="{BB962C8B-B14F-4D97-AF65-F5344CB8AC3E}">
        <p14:creationId xmlns:p14="http://schemas.microsoft.com/office/powerpoint/2010/main" val="315572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10871</TotalTime>
  <Words>1301</Words>
  <Application>Microsoft Office PowerPoint</Application>
  <PresentationFormat>Widescreen</PresentationFormat>
  <Paragraphs>236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Consolas</vt:lpstr>
      <vt:lpstr>Office Theme</vt:lpstr>
      <vt:lpstr>Import Data    Into  </vt:lpstr>
      <vt:lpstr>{Aep Hidayatuloh}</vt:lpstr>
      <vt:lpstr>{Prerequisite}</vt:lpstr>
      <vt:lpstr>What Will Be Discussed?</vt:lpstr>
      <vt:lpstr>Tidyverse Series Flow</vt:lpstr>
      <vt:lpstr>Outline</vt:lpstr>
      <vt:lpstr>Introduction</vt:lpstr>
      <vt:lpstr>Welcome to RStudio</vt:lpstr>
      <vt:lpstr>RStudio </vt:lpstr>
      <vt:lpstr>RStudio </vt:lpstr>
      <vt:lpstr>Outline</vt:lpstr>
      <vt:lpstr>External Data File</vt:lpstr>
      <vt:lpstr>Import TXT File </vt:lpstr>
      <vt:lpstr>Import CSV File </vt:lpstr>
      <vt:lpstr>Import Excel File </vt:lpstr>
      <vt:lpstr>Online Data File</vt:lpstr>
      <vt:lpstr>Challenge 1</vt:lpstr>
      <vt:lpstr>Outline</vt:lpstr>
      <vt:lpstr>Databases</vt:lpstr>
      <vt:lpstr>SQLite</vt:lpstr>
      <vt:lpstr>SQLite</vt:lpstr>
      <vt:lpstr>MySQL</vt:lpstr>
      <vt:lpstr>MySQL</vt:lpstr>
      <vt:lpstr>Challenge 2</vt:lpstr>
      <vt:lpstr>Outline</vt:lpstr>
      <vt:lpstr>API</vt:lpstr>
      <vt:lpstr>JSON File</vt:lpstr>
      <vt:lpstr>RESTful API</vt:lpstr>
      <vt:lpstr>Challenge 3</vt:lpstr>
      <vt:lpstr>Summary</vt:lpstr>
      <vt:lpstr>??? {Q &amp; A}</vt:lpstr>
      <vt:lpstr> ThankQ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Apps Visualisasi Data</dc:title>
  <dc:creator>Aep Hidayatuloh</dc:creator>
  <cp:lastModifiedBy>aef.stk@gmail.com</cp:lastModifiedBy>
  <cp:revision>342</cp:revision>
  <dcterms:created xsi:type="dcterms:W3CDTF">2017-09-09T03:53:51Z</dcterms:created>
  <dcterms:modified xsi:type="dcterms:W3CDTF">2019-12-19T01:19:25Z</dcterms:modified>
</cp:coreProperties>
</file>